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5" r:id="rId4"/>
    <p:sldId id="258" r:id="rId5"/>
    <p:sldId id="259" r:id="rId6"/>
    <p:sldId id="260" r:id="rId7"/>
    <p:sldId id="261" r:id="rId8"/>
    <p:sldId id="262" r:id="rId9"/>
    <p:sldId id="263" r:id="rId10"/>
    <p:sldId id="266"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61269-6F78-42F8-B7B2-6546F84E7B08}" v="121" dt="2020-10-22T01:07:26.692"/>
    <p1510:client id="{31881741-7EF1-4108-B1A7-FE29FABB7BA6}" v="249" dt="2020-10-22T01:36:24.476"/>
    <p1510:client id="{372547BB-9E4E-43A9-A924-1AD074588D1A}" v="149" dt="2020-10-22T01:19:52.731"/>
    <p1510:client id="{8C2268FF-16BD-44FF-9B80-0157488F6FA8}" v="882" dt="2020-10-21T20:11:32.9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C8A49D-4B39-44DD-A761-286FA791E5AD}" type="datetimeFigureOut">
              <a:rPr lang="en-US" smtClean="0"/>
              <a:t>12/1/2020</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7EB15B-019C-4C32-B3EA-9180EFC048AC}" type="slidenum">
              <a:rPr lang="en-US" smtClean="0"/>
              <a:t>‹#›</a:t>
            </a:fld>
            <a:endParaRPr lang="en-US"/>
          </a:p>
        </p:txBody>
      </p:sp>
    </p:spTree>
    <p:extLst>
      <p:ext uri="{BB962C8B-B14F-4D97-AF65-F5344CB8AC3E}">
        <p14:creationId xmlns:p14="http://schemas.microsoft.com/office/powerpoint/2010/main" val="673020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Gesture recognition is a topic in computer science and language technology with the goal of interpreting human gestures via mathematical algorithms.[1] Gestures can originate from any bodily motion or state but commonly originate from the face or hand. Current[when?] focuses in the field include emotion recognition from face and hand gesture recognition. Users can use simple gestures to control or interact with devices without physically touching them. Many approaches have been made using cameras and computer vision algorithms to interpret sign language. However, the identification and recognition of posture, gait, proxemics, and human behaviors is also the subject of gesture recognition techniques.[2] Gesture recognition can be seen as a way for computers to begin to understand human body language, thus building a richer bridge between machines and humans than primitive text user interfaces or even GUIs (graphical user interfaces), which still limit the majority of input to keyboard and mouse and interact naturally without any mechanical devices. Using the concept of gesture recognition, it is possible to point a finger at this point will move accordingly. This could make conventional input on devices such and even redundant.</a:t>
            </a:r>
          </a:p>
        </p:txBody>
      </p:sp>
      <p:sp>
        <p:nvSpPr>
          <p:cNvPr id="4" name="灯片编号占位符 3"/>
          <p:cNvSpPr>
            <a:spLocks noGrp="1"/>
          </p:cNvSpPr>
          <p:nvPr>
            <p:ph type="sldNum" sz="quarter" idx="5"/>
          </p:nvPr>
        </p:nvSpPr>
        <p:spPr/>
        <p:txBody>
          <a:bodyPr/>
          <a:lstStyle/>
          <a:p>
            <a:fld id="{2F7EB15B-019C-4C32-B3EA-9180EFC048AC}" type="slidenum">
              <a:rPr lang="en-US" smtClean="0"/>
              <a:t>2</a:t>
            </a:fld>
            <a:endParaRPr lang="en-US"/>
          </a:p>
        </p:txBody>
      </p:sp>
    </p:spTree>
    <p:extLst>
      <p:ext uri="{BB962C8B-B14F-4D97-AF65-F5344CB8AC3E}">
        <p14:creationId xmlns:p14="http://schemas.microsoft.com/office/powerpoint/2010/main" val="3816828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2F7EB15B-019C-4C32-B3EA-9180EFC048AC}" type="slidenum">
              <a:rPr lang="en-US" smtClean="0"/>
              <a:t>4</a:t>
            </a:fld>
            <a:endParaRPr lang="en-US"/>
          </a:p>
        </p:txBody>
      </p:sp>
    </p:spTree>
    <p:extLst>
      <p:ext uri="{BB962C8B-B14F-4D97-AF65-F5344CB8AC3E}">
        <p14:creationId xmlns:p14="http://schemas.microsoft.com/office/powerpoint/2010/main" val="4245593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2F7EB15B-019C-4C32-B3EA-9180EFC048AC}" type="slidenum">
              <a:rPr lang="en-US" smtClean="0"/>
              <a:t>5</a:t>
            </a:fld>
            <a:endParaRPr lang="en-US"/>
          </a:p>
        </p:txBody>
      </p:sp>
    </p:spTree>
    <p:extLst>
      <p:ext uri="{BB962C8B-B14F-4D97-AF65-F5344CB8AC3E}">
        <p14:creationId xmlns:p14="http://schemas.microsoft.com/office/powerpoint/2010/main" val="2686876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06AB13-2608-48FF-8EE6-932F9F74A0A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B52CB719-B9C8-44A0-8D3E-3EC78CB61F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6ABC19A7-E025-4114-9149-DD4C43A5EFF7}"/>
              </a:ext>
            </a:extLst>
          </p:cNvPr>
          <p:cNvSpPr>
            <a:spLocks noGrp="1"/>
          </p:cNvSpPr>
          <p:nvPr>
            <p:ph type="dt" sz="half" idx="10"/>
          </p:nvPr>
        </p:nvSpPr>
        <p:spPr/>
        <p:txBody>
          <a:bodyPr/>
          <a:lstStyle/>
          <a:p>
            <a:fld id="{183E5AAD-50FC-4505-849F-01D4365AFEDF}" type="datetimeFigureOut">
              <a:rPr lang="en-US" smtClean="0"/>
              <a:t>12/1/2020</a:t>
            </a:fld>
            <a:endParaRPr lang="en-US"/>
          </a:p>
        </p:txBody>
      </p:sp>
      <p:sp>
        <p:nvSpPr>
          <p:cNvPr id="5" name="页脚占位符 4">
            <a:extLst>
              <a:ext uri="{FF2B5EF4-FFF2-40B4-BE49-F238E27FC236}">
                <a16:creationId xmlns:a16="http://schemas.microsoft.com/office/drawing/2014/main" id="{3B925808-7970-40FE-9DDA-33E2634F451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CB1E4B7C-4E48-4F69-B3EE-A66BA597BD61}"/>
              </a:ext>
            </a:extLst>
          </p:cNvPr>
          <p:cNvSpPr>
            <a:spLocks noGrp="1"/>
          </p:cNvSpPr>
          <p:nvPr>
            <p:ph type="sldNum" sz="quarter" idx="12"/>
          </p:nvPr>
        </p:nvSpPr>
        <p:spPr/>
        <p:txBody>
          <a:bodyPr/>
          <a:lstStyle/>
          <a:p>
            <a:fld id="{E9DCCF84-D8E3-490E-BD21-E4B2CEEB735A}" type="slidenum">
              <a:rPr lang="en-US" smtClean="0"/>
              <a:t>‹#›</a:t>
            </a:fld>
            <a:endParaRPr lang="en-US"/>
          </a:p>
        </p:txBody>
      </p:sp>
    </p:spTree>
    <p:extLst>
      <p:ext uri="{BB962C8B-B14F-4D97-AF65-F5344CB8AC3E}">
        <p14:creationId xmlns:p14="http://schemas.microsoft.com/office/powerpoint/2010/main" val="3379023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0E56E-D5E0-4858-A85B-E7C2D449FC60}"/>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B66A4E52-79CF-4C54-86B6-2BB4111E603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37AC0D15-B234-4143-9101-CB092ED31E68}"/>
              </a:ext>
            </a:extLst>
          </p:cNvPr>
          <p:cNvSpPr>
            <a:spLocks noGrp="1"/>
          </p:cNvSpPr>
          <p:nvPr>
            <p:ph type="dt" sz="half" idx="10"/>
          </p:nvPr>
        </p:nvSpPr>
        <p:spPr/>
        <p:txBody>
          <a:bodyPr/>
          <a:lstStyle/>
          <a:p>
            <a:fld id="{183E5AAD-50FC-4505-849F-01D4365AFEDF}" type="datetimeFigureOut">
              <a:rPr lang="en-US" smtClean="0"/>
              <a:t>12/1/2020</a:t>
            </a:fld>
            <a:endParaRPr lang="en-US"/>
          </a:p>
        </p:txBody>
      </p:sp>
      <p:sp>
        <p:nvSpPr>
          <p:cNvPr id="5" name="页脚占位符 4">
            <a:extLst>
              <a:ext uri="{FF2B5EF4-FFF2-40B4-BE49-F238E27FC236}">
                <a16:creationId xmlns:a16="http://schemas.microsoft.com/office/drawing/2014/main" id="{4FEEDD7A-1623-4816-B02C-E061CAE25B1C}"/>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77B289D4-1FEB-485C-AD06-9758C7EAC62B}"/>
              </a:ext>
            </a:extLst>
          </p:cNvPr>
          <p:cNvSpPr>
            <a:spLocks noGrp="1"/>
          </p:cNvSpPr>
          <p:nvPr>
            <p:ph type="sldNum" sz="quarter" idx="12"/>
          </p:nvPr>
        </p:nvSpPr>
        <p:spPr/>
        <p:txBody>
          <a:bodyPr/>
          <a:lstStyle/>
          <a:p>
            <a:fld id="{E9DCCF84-D8E3-490E-BD21-E4B2CEEB735A}" type="slidenum">
              <a:rPr lang="en-US" smtClean="0"/>
              <a:t>‹#›</a:t>
            </a:fld>
            <a:endParaRPr lang="en-US"/>
          </a:p>
        </p:txBody>
      </p:sp>
    </p:spTree>
    <p:extLst>
      <p:ext uri="{BB962C8B-B14F-4D97-AF65-F5344CB8AC3E}">
        <p14:creationId xmlns:p14="http://schemas.microsoft.com/office/powerpoint/2010/main" val="138570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D28FC5A-CFAD-4088-AFA1-F0CDAF9C352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F5EBE5CA-8B02-493C-99AE-633EE524AE6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3234DC42-7869-4F0F-9EED-FA19561D2E02}"/>
              </a:ext>
            </a:extLst>
          </p:cNvPr>
          <p:cNvSpPr>
            <a:spLocks noGrp="1"/>
          </p:cNvSpPr>
          <p:nvPr>
            <p:ph type="dt" sz="half" idx="10"/>
          </p:nvPr>
        </p:nvSpPr>
        <p:spPr/>
        <p:txBody>
          <a:bodyPr/>
          <a:lstStyle/>
          <a:p>
            <a:fld id="{183E5AAD-50FC-4505-849F-01D4365AFEDF}" type="datetimeFigureOut">
              <a:rPr lang="en-US" smtClean="0"/>
              <a:t>12/1/2020</a:t>
            </a:fld>
            <a:endParaRPr lang="en-US"/>
          </a:p>
        </p:txBody>
      </p:sp>
      <p:sp>
        <p:nvSpPr>
          <p:cNvPr id="5" name="页脚占位符 4">
            <a:extLst>
              <a:ext uri="{FF2B5EF4-FFF2-40B4-BE49-F238E27FC236}">
                <a16:creationId xmlns:a16="http://schemas.microsoft.com/office/drawing/2014/main" id="{94BF4169-0744-41DB-95A8-59AB0CF133D6}"/>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266DA14-18B6-4FDD-8181-03FA8AC1407E}"/>
              </a:ext>
            </a:extLst>
          </p:cNvPr>
          <p:cNvSpPr>
            <a:spLocks noGrp="1"/>
          </p:cNvSpPr>
          <p:nvPr>
            <p:ph type="sldNum" sz="quarter" idx="12"/>
          </p:nvPr>
        </p:nvSpPr>
        <p:spPr/>
        <p:txBody>
          <a:bodyPr/>
          <a:lstStyle/>
          <a:p>
            <a:fld id="{E9DCCF84-D8E3-490E-BD21-E4B2CEEB735A}" type="slidenum">
              <a:rPr lang="en-US" smtClean="0"/>
              <a:t>‹#›</a:t>
            </a:fld>
            <a:endParaRPr lang="en-US"/>
          </a:p>
        </p:txBody>
      </p:sp>
    </p:spTree>
    <p:extLst>
      <p:ext uri="{BB962C8B-B14F-4D97-AF65-F5344CB8AC3E}">
        <p14:creationId xmlns:p14="http://schemas.microsoft.com/office/powerpoint/2010/main" val="4032585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9E9CD0-6A3F-465B-AD89-7CD9213297F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3DAFC329-5663-4929-9148-CD881DAB83B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9F740757-32DB-4D35-884C-684635EC796F}"/>
              </a:ext>
            </a:extLst>
          </p:cNvPr>
          <p:cNvSpPr>
            <a:spLocks noGrp="1"/>
          </p:cNvSpPr>
          <p:nvPr>
            <p:ph type="dt" sz="half" idx="10"/>
          </p:nvPr>
        </p:nvSpPr>
        <p:spPr/>
        <p:txBody>
          <a:bodyPr/>
          <a:lstStyle/>
          <a:p>
            <a:fld id="{183E5AAD-50FC-4505-849F-01D4365AFEDF}" type="datetimeFigureOut">
              <a:rPr lang="en-US" smtClean="0"/>
              <a:t>12/1/2020</a:t>
            </a:fld>
            <a:endParaRPr lang="en-US"/>
          </a:p>
        </p:txBody>
      </p:sp>
      <p:sp>
        <p:nvSpPr>
          <p:cNvPr id="5" name="页脚占位符 4">
            <a:extLst>
              <a:ext uri="{FF2B5EF4-FFF2-40B4-BE49-F238E27FC236}">
                <a16:creationId xmlns:a16="http://schemas.microsoft.com/office/drawing/2014/main" id="{7C39CC4B-1937-4523-9EF3-DAEDB833BBD4}"/>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15C5CF8-8A40-496F-925C-4295250681FF}"/>
              </a:ext>
            </a:extLst>
          </p:cNvPr>
          <p:cNvSpPr>
            <a:spLocks noGrp="1"/>
          </p:cNvSpPr>
          <p:nvPr>
            <p:ph type="sldNum" sz="quarter" idx="12"/>
          </p:nvPr>
        </p:nvSpPr>
        <p:spPr/>
        <p:txBody>
          <a:bodyPr/>
          <a:lstStyle/>
          <a:p>
            <a:fld id="{E9DCCF84-D8E3-490E-BD21-E4B2CEEB735A}" type="slidenum">
              <a:rPr lang="en-US" smtClean="0"/>
              <a:t>‹#›</a:t>
            </a:fld>
            <a:endParaRPr lang="en-US"/>
          </a:p>
        </p:txBody>
      </p:sp>
    </p:spTree>
    <p:extLst>
      <p:ext uri="{BB962C8B-B14F-4D97-AF65-F5344CB8AC3E}">
        <p14:creationId xmlns:p14="http://schemas.microsoft.com/office/powerpoint/2010/main" val="157644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F41193-EFD7-48ED-91B9-98380BC15E3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935854C5-375B-4926-9B1D-EC95C8C879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07BC985-A717-4041-8A1D-35FC58F8BA44}"/>
              </a:ext>
            </a:extLst>
          </p:cNvPr>
          <p:cNvSpPr>
            <a:spLocks noGrp="1"/>
          </p:cNvSpPr>
          <p:nvPr>
            <p:ph type="dt" sz="half" idx="10"/>
          </p:nvPr>
        </p:nvSpPr>
        <p:spPr/>
        <p:txBody>
          <a:bodyPr/>
          <a:lstStyle/>
          <a:p>
            <a:fld id="{183E5AAD-50FC-4505-849F-01D4365AFEDF}" type="datetimeFigureOut">
              <a:rPr lang="en-US" smtClean="0"/>
              <a:t>12/1/2020</a:t>
            </a:fld>
            <a:endParaRPr lang="en-US"/>
          </a:p>
        </p:txBody>
      </p:sp>
      <p:sp>
        <p:nvSpPr>
          <p:cNvPr id="5" name="页脚占位符 4">
            <a:extLst>
              <a:ext uri="{FF2B5EF4-FFF2-40B4-BE49-F238E27FC236}">
                <a16:creationId xmlns:a16="http://schemas.microsoft.com/office/drawing/2014/main" id="{8C69B43A-EA4E-4C70-B0D0-BE4CD829D3AA}"/>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EA7CC3BA-BDD9-4B1A-A0D0-C871C8815D7D}"/>
              </a:ext>
            </a:extLst>
          </p:cNvPr>
          <p:cNvSpPr>
            <a:spLocks noGrp="1"/>
          </p:cNvSpPr>
          <p:nvPr>
            <p:ph type="sldNum" sz="quarter" idx="12"/>
          </p:nvPr>
        </p:nvSpPr>
        <p:spPr/>
        <p:txBody>
          <a:bodyPr/>
          <a:lstStyle/>
          <a:p>
            <a:fld id="{E9DCCF84-D8E3-490E-BD21-E4B2CEEB735A}" type="slidenum">
              <a:rPr lang="en-US" smtClean="0"/>
              <a:t>‹#›</a:t>
            </a:fld>
            <a:endParaRPr lang="en-US"/>
          </a:p>
        </p:txBody>
      </p:sp>
    </p:spTree>
    <p:extLst>
      <p:ext uri="{BB962C8B-B14F-4D97-AF65-F5344CB8AC3E}">
        <p14:creationId xmlns:p14="http://schemas.microsoft.com/office/powerpoint/2010/main" val="1085249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5F3E1-C949-483A-AF14-B3FAF91778AE}"/>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399C2202-E346-4EFE-8556-0F07C0C21F6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B61E0DBB-4AB8-4F1E-A7F1-E1D3483219C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1A2230CE-E864-49F7-8986-CBC983E4D3E2}"/>
              </a:ext>
            </a:extLst>
          </p:cNvPr>
          <p:cNvSpPr>
            <a:spLocks noGrp="1"/>
          </p:cNvSpPr>
          <p:nvPr>
            <p:ph type="dt" sz="half" idx="10"/>
          </p:nvPr>
        </p:nvSpPr>
        <p:spPr/>
        <p:txBody>
          <a:bodyPr/>
          <a:lstStyle/>
          <a:p>
            <a:fld id="{183E5AAD-50FC-4505-849F-01D4365AFEDF}" type="datetimeFigureOut">
              <a:rPr lang="en-US" smtClean="0"/>
              <a:t>12/1/2020</a:t>
            </a:fld>
            <a:endParaRPr lang="en-US"/>
          </a:p>
        </p:txBody>
      </p:sp>
      <p:sp>
        <p:nvSpPr>
          <p:cNvPr id="6" name="页脚占位符 5">
            <a:extLst>
              <a:ext uri="{FF2B5EF4-FFF2-40B4-BE49-F238E27FC236}">
                <a16:creationId xmlns:a16="http://schemas.microsoft.com/office/drawing/2014/main" id="{1DA07B16-3AAD-45FC-B398-BBF50E900211}"/>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3FDE1BC-2B61-422C-BF6D-505B201AA5E4}"/>
              </a:ext>
            </a:extLst>
          </p:cNvPr>
          <p:cNvSpPr>
            <a:spLocks noGrp="1"/>
          </p:cNvSpPr>
          <p:nvPr>
            <p:ph type="sldNum" sz="quarter" idx="12"/>
          </p:nvPr>
        </p:nvSpPr>
        <p:spPr/>
        <p:txBody>
          <a:bodyPr/>
          <a:lstStyle/>
          <a:p>
            <a:fld id="{E9DCCF84-D8E3-490E-BD21-E4B2CEEB735A}" type="slidenum">
              <a:rPr lang="en-US" smtClean="0"/>
              <a:t>‹#›</a:t>
            </a:fld>
            <a:endParaRPr lang="en-US"/>
          </a:p>
        </p:txBody>
      </p:sp>
    </p:spTree>
    <p:extLst>
      <p:ext uri="{BB962C8B-B14F-4D97-AF65-F5344CB8AC3E}">
        <p14:creationId xmlns:p14="http://schemas.microsoft.com/office/powerpoint/2010/main" val="209741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21ADC-E5FB-4ED9-AFB0-D2BD4868940F}"/>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5BBF3CEF-A33F-40E8-B116-14ABC860AA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966F8C-89F9-4C74-B652-3E992182EE7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250C5449-130A-40A2-A0C9-5F139EA0A3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3C9336B-A862-4B3A-9029-93DDC361601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7744665-F6F3-44E7-9AE5-180187A8133E}"/>
              </a:ext>
            </a:extLst>
          </p:cNvPr>
          <p:cNvSpPr>
            <a:spLocks noGrp="1"/>
          </p:cNvSpPr>
          <p:nvPr>
            <p:ph type="dt" sz="half" idx="10"/>
          </p:nvPr>
        </p:nvSpPr>
        <p:spPr/>
        <p:txBody>
          <a:bodyPr/>
          <a:lstStyle/>
          <a:p>
            <a:fld id="{183E5AAD-50FC-4505-849F-01D4365AFEDF}" type="datetimeFigureOut">
              <a:rPr lang="en-US" smtClean="0"/>
              <a:t>12/1/2020</a:t>
            </a:fld>
            <a:endParaRPr lang="en-US"/>
          </a:p>
        </p:txBody>
      </p:sp>
      <p:sp>
        <p:nvSpPr>
          <p:cNvPr id="8" name="页脚占位符 7">
            <a:extLst>
              <a:ext uri="{FF2B5EF4-FFF2-40B4-BE49-F238E27FC236}">
                <a16:creationId xmlns:a16="http://schemas.microsoft.com/office/drawing/2014/main" id="{F7DD29A4-B4E9-4345-8C7B-8F75F73EA463}"/>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2EEE9AD0-DB08-4CD8-8DB7-D57F524651CB}"/>
              </a:ext>
            </a:extLst>
          </p:cNvPr>
          <p:cNvSpPr>
            <a:spLocks noGrp="1"/>
          </p:cNvSpPr>
          <p:nvPr>
            <p:ph type="sldNum" sz="quarter" idx="12"/>
          </p:nvPr>
        </p:nvSpPr>
        <p:spPr/>
        <p:txBody>
          <a:bodyPr/>
          <a:lstStyle/>
          <a:p>
            <a:fld id="{E9DCCF84-D8E3-490E-BD21-E4B2CEEB735A}" type="slidenum">
              <a:rPr lang="en-US" smtClean="0"/>
              <a:t>‹#›</a:t>
            </a:fld>
            <a:endParaRPr lang="en-US"/>
          </a:p>
        </p:txBody>
      </p:sp>
    </p:spTree>
    <p:extLst>
      <p:ext uri="{BB962C8B-B14F-4D97-AF65-F5344CB8AC3E}">
        <p14:creationId xmlns:p14="http://schemas.microsoft.com/office/powerpoint/2010/main" val="729410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DB9A22-CE0A-4F46-A05F-8EA578EE50CF}"/>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3F2B90A6-A960-4BD5-AD8D-2F2AA899C5AC}"/>
              </a:ext>
            </a:extLst>
          </p:cNvPr>
          <p:cNvSpPr>
            <a:spLocks noGrp="1"/>
          </p:cNvSpPr>
          <p:nvPr>
            <p:ph type="dt" sz="half" idx="10"/>
          </p:nvPr>
        </p:nvSpPr>
        <p:spPr/>
        <p:txBody>
          <a:bodyPr/>
          <a:lstStyle/>
          <a:p>
            <a:fld id="{183E5AAD-50FC-4505-849F-01D4365AFEDF}" type="datetimeFigureOut">
              <a:rPr lang="en-US" smtClean="0"/>
              <a:t>12/1/2020</a:t>
            </a:fld>
            <a:endParaRPr lang="en-US"/>
          </a:p>
        </p:txBody>
      </p:sp>
      <p:sp>
        <p:nvSpPr>
          <p:cNvPr id="4" name="页脚占位符 3">
            <a:extLst>
              <a:ext uri="{FF2B5EF4-FFF2-40B4-BE49-F238E27FC236}">
                <a16:creationId xmlns:a16="http://schemas.microsoft.com/office/drawing/2014/main" id="{19D705A3-7D46-47EC-8660-98EB1CF74431}"/>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DB9AC556-93B2-4CC2-890C-8A6377C6582B}"/>
              </a:ext>
            </a:extLst>
          </p:cNvPr>
          <p:cNvSpPr>
            <a:spLocks noGrp="1"/>
          </p:cNvSpPr>
          <p:nvPr>
            <p:ph type="sldNum" sz="quarter" idx="12"/>
          </p:nvPr>
        </p:nvSpPr>
        <p:spPr/>
        <p:txBody>
          <a:bodyPr/>
          <a:lstStyle/>
          <a:p>
            <a:fld id="{E9DCCF84-D8E3-490E-BD21-E4B2CEEB735A}" type="slidenum">
              <a:rPr lang="en-US" smtClean="0"/>
              <a:t>‹#›</a:t>
            </a:fld>
            <a:endParaRPr lang="en-US"/>
          </a:p>
        </p:txBody>
      </p:sp>
    </p:spTree>
    <p:extLst>
      <p:ext uri="{BB962C8B-B14F-4D97-AF65-F5344CB8AC3E}">
        <p14:creationId xmlns:p14="http://schemas.microsoft.com/office/powerpoint/2010/main" val="3495132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8591E8E-8F9F-480E-9321-2223BE0E4C48}"/>
              </a:ext>
            </a:extLst>
          </p:cNvPr>
          <p:cNvSpPr>
            <a:spLocks noGrp="1"/>
          </p:cNvSpPr>
          <p:nvPr>
            <p:ph type="dt" sz="half" idx="10"/>
          </p:nvPr>
        </p:nvSpPr>
        <p:spPr/>
        <p:txBody>
          <a:bodyPr/>
          <a:lstStyle/>
          <a:p>
            <a:fld id="{183E5AAD-50FC-4505-849F-01D4365AFEDF}" type="datetimeFigureOut">
              <a:rPr lang="en-US" smtClean="0"/>
              <a:t>12/1/2020</a:t>
            </a:fld>
            <a:endParaRPr lang="en-US"/>
          </a:p>
        </p:txBody>
      </p:sp>
      <p:sp>
        <p:nvSpPr>
          <p:cNvPr id="3" name="页脚占位符 2">
            <a:extLst>
              <a:ext uri="{FF2B5EF4-FFF2-40B4-BE49-F238E27FC236}">
                <a16:creationId xmlns:a16="http://schemas.microsoft.com/office/drawing/2014/main" id="{9E72E18F-044D-43F6-BE8F-F4E1080C3DE7}"/>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9EABAF01-86AA-4E23-942A-714FBB636F81}"/>
              </a:ext>
            </a:extLst>
          </p:cNvPr>
          <p:cNvSpPr>
            <a:spLocks noGrp="1"/>
          </p:cNvSpPr>
          <p:nvPr>
            <p:ph type="sldNum" sz="quarter" idx="12"/>
          </p:nvPr>
        </p:nvSpPr>
        <p:spPr/>
        <p:txBody>
          <a:bodyPr/>
          <a:lstStyle/>
          <a:p>
            <a:fld id="{E9DCCF84-D8E3-490E-BD21-E4B2CEEB735A}" type="slidenum">
              <a:rPr lang="en-US" smtClean="0"/>
              <a:t>‹#›</a:t>
            </a:fld>
            <a:endParaRPr lang="en-US"/>
          </a:p>
        </p:txBody>
      </p:sp>
    </p:spTree>
    <p:extLst>
      <p:ext uri="{BB962C8B-B14F-4D97-AF65-F5344CB8AC3E}">
        <p14:creationId xmlns:p14="http://schemas.microsoft.com/office/powerpoint/2010/main" val="3597548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98A2DD-4B4F-4E28-872B-AAE0DB26FA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BE4FF95B-9A31-4221-B2FD-0EC694FC46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5FD6B8C5-3375-4F4D-8FAF-7FA64C16C0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94F0AB-0AE7-443A-9881-4149C5222032}"/>
              </a:ext>
            </a:extLst>
          </p:cNvPr>
          <p:cNvSpPr>
            <a:spLocks noGrp="1"/>
          </p:cNvSpPr>
          <p:nvPr>
            <p:ph type="dt" sz="half" idx="10"/>
          </p:nvPr>
        </p:nvSpPr>
        <p:spPr/>
        <p:txBody>
          <a:bodyPr/>
          <a:lstStyle/>
          <a:p>
            <a:fld id="{183E5AAD-50FC-4505-849F-01D4365AFEDF}" type="datetimeFigureOut">
              <a:rPr lang="en-US" smtClean="0"/>
              <a:t>12/1/2020</a:t>
            </a:fld>
            <a:endParaRPr lang="en-US"/>
          </a:p>
        </p:txBody>
      </p:sp>
      <p:sp>
        <p:nvSpPr>
          <p:cNvPr id="6" name="页脚占位符 5">
            <a:extLst>
              <a:ext uri="{FF2B5EF4-FFF2-40B4-BE49-F238E27FC236}">
                <a16:creationId xmlns:a16="http://schemas.microsoft.com/office/drawing/2014/main" id="{21C8FDBE-C039-4CE7-8FE3-97F587190DF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CD30E47-8693-4240-BE81-34E5AB38AE66}"/>
              </a:ext>
            </a:extLst>
          </p:cNvPr>
          <p:cNvSpPr>
            <a:spLocks noGrp="1"/>
          </p:cNvSpPr>
          <p:nvPr>
            <p:ph type="sldNum" sz="quarter" idx="12"/>
          </p:nvPr>
        </p:nvSpPr>
        <p:spPr/>
        <p:txBody>
          <a:bodyPr/>
          <a:lstStyle/>
          <a:p>
            <a:fld id="{E9DCCF84-D8E3-490E-BD21-E4B2CEEB735A}" type="slidenum">
              <a:rPr lang="en-US" smtClean="0"/>
              <a:t>‹#›</a:t>
            </a:fld>
            <a:endParaRPr lang="en-US"/>
          </a:p>
        </p:txBody>
      </p:sp>
    </p:spTree>
    <p:extLst>
      <p:ext uri="{BB962C8B-B14F-4D97-AF65-F5344CB8AC3E}">
        <p14:creationId xmlns:p14="http://schemas.microsoft.com/office/powerpoint/2010/main" val="731166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38542-F1ED-43A2-BE48-D139294833E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2ABB9808-9E97-47B8-AC0F-373E0E2696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9FB29312-7F03-4C41-9896-BBC6E1CDEC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B39EDBD-A6E9-4CFB-A728-6FCB6ED4E6C5}"/>
              </a:ext>
            </a:extLst>
          </p:cNvPr>
          <p:cNvSpPr>
            <a:spLocks noGrp="1"/>
          </p:cNvSpPr>
          <p:nvPr>
            <p:ph type="dt" sz="half" idx="10"/>
          </p:nvPr>
        </p:nvSpPr>
        <p:spPr/>
        <p:txBody>
          <a:bodyPr/>
          <a:lstStyle/>
          <a:p>
            <a:fld id="{183E5AAD-50FC-4505-849F-01D4365AFEDF}" type="datetimeFigureOut">
              <a:rPr lang="en-US" smtClean="0"/>
              <a:t>12/1/2020</a:t>
            </a:fld>
            <a:endParaRPr lang="en-US"/>
          </a:p>
        </p:txBody>
      </p:sp>
      <p:sp>
        <p:nvSpPr>
          <p:cNvPr id="6" name="页脚占位符 5">
            <a:extLst>
              <a:ext uri="{FF2B5EF4-FFF2-40B4-BE49-F238E27FC236}">
                <a16:creationId xmlns:a16="http://schemas.microsoft.com/office/drawing/2014/main" id="{BF4F403C-095D-4A46-8104-F6C54FCB345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560ECB1-9DDA-498A-8EE2-7B138732153C}"/>
              </a:ext>
            </a:extLst>
          </p:cNvPr>
          <p:cNvSpPr>
            <a:spLocks noGrp="1"/>
          </p:cNvSpPr>
          <p:nvPr>
            <p:ph type="sldNum" sz="quarter" idx="12"/>
          </p:nvPr>
        </p:nvSpPr>
        <p:spPr/>
        <p:txBody>
          <a:bodyPr/>
          <a:lstStyle/>
          <a:p>
            <a:fld id="{E9DCCF84-D8E3-490E-BD21-E4B2CEEB735A}" type="slidenum">
              <a:rPr lang="en-US" smtClean="0"/>
              <a:t>‹#›</a:t>
            </a:fld>
            <a:endParaRPr lang="en-US"/>
          </a:p>
        </p:txBody>
      </p:sp>
    </p:spTree>
    <p:extLst>
      <p:ext uri="{BB962C8B-B14F-4D97-AF65-F5344CB8AC3E}">
        <p14:creationId xmlns:p14="http://schemas.microsoft.com/office/powerpoint/2010/main" val="310938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BB2FD5B-F344-4653-A089-CB54A49AB3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B630350-560D-4B6F-8E3B-1C15010F7E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6F35CC7-3816-4C4D-A8A5-3E94B4BD7C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3E5AAD-50FC-4505-849F-01D4365AFEDF}" type="datetimeFigureOut">
              <a:rPr lang="en-US" smtClean="0"/>
              <a:t>12/1/2020</a:t>
            </a:fld>
            <a:endParaRPr lang="en-US"/>
          </a:p>
        </p:txBody>
      </p:sp>
      <p:sp>
        <p:nvSpPr>
          <p:cNvPr id="5" name="页脚占位符 4">
            <a:extLst>
              <a:ext uri="{FF2B5EF4-FFF2-40B4-BE49-F238E27FC236}">
                <a16:creationId xmlns:a16="http://schemas.microsoft.com/office/drawing/2014/main" id="{534D4F8A-5E45-4004-8D6B-ABB47D6126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2153C6E-9E0A-4121-A61F-57CEA65BA4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DCCF84-D8E3-490E-BD21-E4B2CEEB735A}" type="slidenum">
              <a:rPr lang="en-US" smtClean="0"/>
              <a:t>‹#›</a:t>
            </a:fld>
            <a:endParaRPr lang="en-US"/>
          </a:p>
        </p:txBody>
      </p:sp>
    </p:spTree>
    <p:extLst>
      <p:ext uri="{BB962C8B-B14F-4D97-AF65-F5344CB8AC3E}">
        <p14:creationId xmlns:p14="http://schemas.microsoft.com/office/powerpoint/2010/main" val="4239081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lttm.dei.unipd.it/nuovo/Papers/14_ICIP_leap.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774FD-8BF2-4EBF-A571-D7F895A0237C}"/>
              </a:ext>
            </a:extLst>
          </p:cNvPr>
          <p:cNvSpPr>
            <a:spLocks noGrp="1"/>
          </p:cNvSpPr>
          <p:nvPr>
            <p:ph type="ctrTitle"/>
          </p:nvPr>
        </p:nvSpPr>
        <p:spPr/>
        <p:txBody>
          <a:bodyPr/>
          <a:lstStyle/>
          <a:p>
            <a:r>
              <a:rPr lang="en-US" altLang="zh-CN">
                <a:ea typeface="等线 Light"/>
              </a:rPr>
              <a:t>Gesture Recognition based on PyTorch</a:t>
            </a:r>
            <a:endParaRPr lang="en-US">
              <a:ea typeface="等线 Light"/>
            </a:endParaRPr>
          </a:p>
        </p:txBody>
      </p:sp>
      <p:sp>
        <p:nvSpPr>
          <p:cNvPr id="3" name="副标题 2">
            <a:extLst>
              <a:ext uri="{FF2B5EF4-FFF2-40B4-BE49-F238E27FC236}">
                <a16:creationId xmlns:a16="http://schemas.microsoft.com/office/drawing/2014/main" id="{DB1BFBC6-4E1D-46C4-8946-331CCA4A6876}"/>
              </a:ext>
            </a:extLst>
          </p:cNvPr>
          <p:cNvSpPr>
            <a:spLocks noGrp="1"/>
          </p:cNvSpPr>
          <p:nvPr>
            <p:ph type="subTitle" idx="1"/>
          </p:nvPr>
        </p:nvSpPr>
        <p:spPr>
          <a:xfrm>
            <a:off x="1524000" y="3888909"/>
            <a:ext cx="9144000" cy="1655762"/>
          </a:xfrm>
        </p:spPr>
        <p:txBody>
          <a:bodyPr vert="horz" lIns="91440" tIns="45720" rIns="91440" bIns="45720" rtlCol="0" anchor="t">
            <a:normAutofit lnSpcReduction="10000"/>
          </a:bodyPr>
          <a:lstStyle/>
          <a:p>
            <a:r>
              <a:rPr lang="en-US">
                <a:cs typeface="Calibri"/>
              </a:rPr>
              <a:t>Runlin Hou</a:t>
            </a:r>
          </a:p>
          <a:p>
            <a:r>
              <a:rPr lang="en-US">
                <a:cs typeface="Calibri"/>
              </a:rPr>
              <a:t>Sifan Yuan</a:t>
            </a:r>
          </a:p>
          <a:p>
            <a:r>
              <a:rPr lang="en-US">
                <a:cs typeface="Calibri"/>
              </a:rPr>
              <a:t>Yuxiang Song</a:t>
            </a:r>
          </a:p>
          <a:p>
            <a:r>
              <a:rPr lang="en-US">
                <a:cs typeface="Calibri"/>
              </a:rPr>
              <a:t>Haocong Wang</a:t>
            </a:r>
          </a:p>
        </p:txBody>
      </p:sp>
    </p:spTree>
    <p:extLst>
      <p:ext uri="{BB962C8B-B14F-4D97-AF65-F5344CB8AC3E}">
        <p14:creationId xmlns:p14="http://schemas.microsoft.com/office/powerpoint/2010/main" val="2642650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2025D-BED1-4164-A7C4-B51C335F6EE9}"/>
              </a:ext>
            </a:extLst>
          </p:cNvPr>
          <p:cNvSpPr>
            <a:spLocks noGrp="1"/>
          </p:cNvSpPr>
          <p:nvPr>
            <p:ph type="title"/>
          </p:nvPr>
        </p:nvSpPr>
        <p:spPr/>
        <p:txBody>
          <a:bodyPr/>
          <a:lstStyle/>
          <a:p>
            <a:r>
              <a:rPr lang="zh-CN" altLang="en-US">
                <a:ea typeface="等线 Light"/>
                <a:cs typeface="Calibri Light"/>
              </a:rPr>
              <a:t>Reference</a:t>
            </a:r>
            <a:endParaRPr lang="zh-CN" altLang="en-US"/>
          </a:p>
        </p:txBody>
      </p:sp>
      <p:sp>
        <p:nvSpPr>
          <p:cNvPr id="3" name="内容占位符 2">
            <a:extLst>
              <a:ext uri="{FF2B5EF4-FFF2-40B4-BE49-F238E27FC236}">
                <a16:creationId xmlns:a16="http://schemas.microsoft.com/office/drawing/2014/main" id="{1B9D0AF3-B98E-426E-B0AA-EC85B0C66014}"/>
              </a:ext>
            </a:extLst>
          </p:cNvPr>
          <p:cNvSpPr>
            <a:spLocks noGrp="1"/>
          </p:cNvSpPr>
          <p:nvPr>
            <p:ph idx="1"/>
          </p:nvPr>
        </p:nvSpPr>
        <p:spPr/>
        <p:txBody>
          <a:bodyPr vert="horz" lIns="91440" tIns="45720" rIns="91440" bIns="45720" rtlCol="0" anchor="t">
            <a:normAutofit/>
          </a:bodyPr>
          <a:lstStyle/>
          <a:p>
            <a:r>
              <a:rPr lang="zh-CN">
                <a:ea typeface="+mn-lt"/>
                <a:cs typeface="+mn-lt"/>
              </a:rPr>
              <a:t>G. Marin, F. Dominio, P. Zanuttigh, "</a:t>
            </a:r>
            <a:r>
              <a:rPr lang="zh-CN">
                <a:ea typeface="+mn-lt"/>
                <a:cs typeface="+mn-lt"/>
                <a:hlinkClick r:id="rId2"/>
              </a:rPr>
              <a:t>Hand gesture recognition with Leap Motion and Kinect devices</a:t>
            </a:r>
            <a:r>
              <a:rPr lang="zh-CN">
                <a:ea typeface="+mn-lt"/>
                <a:cs typeface="+mn-lt"/>
              </a:rPr>
              <a:t>", IEEE International Conference on Image Processing (ICIP), Paris, France, 2014</a:t>
            </a:r>
          </a:p>
          <a:p>
            <a:r>
              <a:rPr lang="en-US" altLang="zh-CN">
                <a:ea typeface="+mn-lt"/>
                <a:cs typeface="+mn-lt"/>
              </a:rPr>
              <a:t>G.</a:t>
            </a:r>
            <a:r>
              <a:rPr lang="zh-CN" altLang="en-US">
                <a:ea typeface="+mn-lt"/>
                <a:cs typeface="+mn-lt"/>
              </a:rPr>
              <a:t> </a:t>
            </a:r>
            <a:r>
              <a:rPr lang="en-US" altLang="zh-CN">
                <a:ea typeface="+mn-lt"/>
                <a:cs typeface="+mn-lt"/>
              </a:rPr>
              <a:t>Marin,</a:t>
            </a:r>
            <a:r>
              <a:rPr lang="zh-CN" altLang="en-US">
                <a:ea typeface="+mn-lt"/>
                <a:cs typeface="+mn-lt"/>
              </a:rPr>
              <a:t> </a:t>
            </a:r>
            <a:r>
              <a:rPr lang="en-US" altLang="zh-CN">
                <a:ea typeface="+mn-lt"/>
                <a:cs typeface="+mn-lt"/>
              </a:rPr>
              <a:t>F.</a:t>
            </a:r>
            <a:r>
              <a:rPr lang="zh-CN" altLang="en-US">
                <a:ea typeface="+mn-lt"/>
                <a:cs typeface="+mn-lt"/>
              </a:rPr>
              <a:t> </a:t>
            </a:r>
            <a:r>
              <a:rPr lang="en-US" altLang="zh-CN">
                <a:ea typeface="+mn-lt"/>
                <a:cs typeface="+mn-lt"/>
              </a:rPr>
              <a:t>Dominio,</a:t>
            </a:r>
            <a:r>
              <a:rPr lang="zh-CN" altLang="en-US">
                <a:ea typeface="+mn-lt"/>
                <a:cs typeface="+mn-lt"/>
              </a:rPr>
              <a:t> </a:t>
            </a:r>
            <a:r>
              <a:rPr lang="en-US" altLang="zh-CN">
                <a:ea typeface="+mn-lt"/>
                <a:cs typeface="+mn-lt"/>
              </a:rPr>
              <a:t>P.</a:t>
            </a:r>
            <a:r>
              <a:rPr lang="zh-CN" altLang="en-US">
                <a:ea typeface="+mn-lt"/>
                <a:cs typeface="+mn-lt"/>
              </a:rPr>
              <a:t> </a:t>
            </a:r>
            <a:r>
              <a:rPr lang="en-US" altLang="zh-CN" err="1">
                <a:ea typeface="+mn-lt"/>
                <a:cs typeface="+mn-lt"/>
              </a:rPr>
              <a:t>Zanuttigh</a:t>
            </a:r>
            <a:r>
              <a:rPr lang="en-US" altLang="zh-CN">
                <a:ea typeface="+mn-lt"/>
                <a:cs typeface="+mn-lt"/>
              </a:rPr>
              <a:t>,</a:t>
            </a:r>
            <a:r>
              <a:rPr lang="zh-CN" altLang="en-US">
                <a:ea typeface="+mn-lt"/>
                <a:cs typeface="+mn-lt"/>
              </a:rPr>
              <a:t> </a:t>
            </a:r>
            <a:r>
              <a:rPr lang="en-US" altLang="zh-CN">
                <a:ea typeface="+mn-lt"/>
                <a:cs typeface="+mn-lt"/>
              </a:rPr>
              <a:t>"Hand</a:t>
            </a:r>
            <a:r>
              <a:rPr lang="zh-CN" altLang="en-US">
                <a:ea typeface="+mn-lt"/>
                <a:cs typeface="+mn-lt"/>
              </a:rPr>
              <a:t> </a:t>
            </a:r>
            <a:r>
              <a:rPr lang="en-US" altLang="zh-CN">
                <a:ea typeface="+mn-lt"/>
                <a:cs typeface="+mn-lt"/>
              </a:rPr>
              <a:t>Gesture</a:t>
            </a:r>
            <a:r>
              <a:rPr lang="zh-CN" altLang="en-US">
                <a:ea typeface="+mn-lt"/>
                <a:cs typeface="+mn-lt"/>
              </a:rPr>
              <a:t> </a:t>
            </a:r>
            <a:r>
              <a:rPr lang="en-US" altLang="zh-CN">
                <a:ea typeface="+mn-lt"/>
                <a:cs typeface="+mn-lt"/>
              </a:rPr>
              <a:t>Recognition</a:t>
            </a:r>
            <a:r>
              <a:rPr lang="zh-CN" altLang="en-US">
                <a:ea typeface="+mn-lt"/>
                <a:cs typeface="+mn-lt"/>
              </a:rPr>
              <a:t> </a:t>
            </a:r>
            <a:r>
              <a:rPr lang="en-US" altLang="zh-CN">
                <a:ea typeface="+mn-lt"/>
                <a:cs typeface="+mn-lt"/>
              </a:rPr>
              <a:t>with</a:t>
            </a:r>
            <a:r>
              <a:rPr lang="zh-CN" altLang="en-US">
                <a:ea typeface="+mn-lt"/>
                <a:cs typeface="+mn-lt"/>
              </a:rPr>
              <a:t> </a:t>
            </a:r>
            <a:r>
              <a:rPr lang="en-US" altLang="zh-CN">
                <a:ea typeface="+mn-lt"/>
                <a:cs typeface="+mn-lt"/>
              </a:rPr>
              <a:t>Jointly</a:t>
            </a:r>
            <a:r>
              <a:rPr lang="zh-CN" altLang="en-US">
                <a:ea typeface="+mn-lt"/>
                <a:cs typeface="+mn-lt"/>
              </a:rPr>
              <a:t> </a:t>
            </a:r>
            <a:r>
              <a:rPr lang="en-US" altLang="zh-CN">
                <a:ea typeface="+mn-lt"/>
                <a:cs typeface="+mn-lt"/>
              </a:rPr>
              <a:t>Calibrated</a:t>
            </a:r>
            <a:r>
              <a:rPr lang="zh-CN" altLang="en-US">
                <a:ea typeface="+mn-lt"/>
                <a:cs typeface="+mn-lt"/>
              </a:rPr>
              <a:t> </a:t>
            </a:r>
            <a:r>
              <a:rPr lang="en-US" altLang="zh-CN">
                <a:ea typeface="+mn-lt"/>
                <a:cs typeface="+mn-lt"/>
              </a:rPr>
              <a:t>Leap</a:t>
            </a:r>
            <a:r>
              <a:rPr lang="zh-CN" altLang="en-US">
                <a:ea typeface="+mn-lt"/>
                <a:cs typeface="+mn-lt"/>
              </a:rPr>
              <a:t> </a:t>
            </a:r>
            <a:r>
              <a:rPr lang="en-US" altLang="zh-CN">
                <a:ea typeface="+mn-lt"/>
                <a:cs typeface="+mn-lt"/>
              </a:rPr>
              <a:t>Motion</a:t>
            </a:r>
            <a:r>
              <a:rPr lang="zh-CN" altLang="en-US">
                <a:ea typeface="+mn-lt"/>
                <a:cs typeface="+mn-lt"/>
              </a:rPr>
              <a:t> </a:t>
            </a:r>
            <a:r>
              <a:rPr lang="en-US" altLang="zh-CN">
                <a:ea typeface="+mn-lt"/>
                <a:cs typeface="+mn-lt"/>
              </a:rPr>
              <a:t>and</a:t>
            </a:r>
            <a:r>
              <a:rPr lang="zh-CN" altLang="en-US">
                <a:ea typeface="+mn-lt"/>
                <a:cs typeface="+mn-lt"/>
              </a:rPr>
              <a:t> </a:t>
            </a:r>
            <a:r>
              <a:rPr lang="en-US" altLang="zh-CN">
                <a:ea typeface="+mn-lt"/>
                <a:cs typeface="+mn-lt"/>
              </a:rPr>
              <a:t>Depth</a:t>
            </a:r>
            <a:r>
              <a:rPr lang="zh-CN" altLang="en-US">
                <a:ea typeface="+mn-lt"/>
                <a:cs typeface="+mn-lt"/>
              </a:rPr>
              <a:t> </a:t>
            </a:r>
            <a:r>
              <a:rPr lang="en-US" altLang="zh-CN">
                <a:ea typeface="+mn-lt"/>
                <a:cs typeface="+mn-lt"/>
              </a:rPr>
              <a:t>Sensor",</a:t>
            </a:r>
            <a:r>
              <a:rPr lang="zh-CN" altLang="en-US">
                <a:ea typeface="+mn-lt"/>
                <a:cs typeface="+mn-lt"/>
              </a:rPr>
              <a:t> </a:t>
            </a:r>
            <a:r>
              <a:rPr lang="en-US" altLang="zh-CN">
                <a:ea typeface="+mn-lt"/>
                <a:cs typeface="+mn-lt"/>
              </a:rPr>
              <a:t>Multimedia</a:t>
            </a:r>
            <a:r>
              <a:rPr lang="zh-CN" altLang="en-US">
                <a:ea typeface="+mn-lt"/>
                <a:cs typeface="+mn-lt"/>
              </a:rPr>
              <a:t> </a:t>
            </a:r>
            <a:r>
              <a:rPr lang="en-US" altLang="zh-CN">
                <a:ea typeface="+mn-lt"/>
                <a:cs typeface="+mn-lt"/>
              </a:rPr>
              <a:t>Tools</a:t>
            </a:r>
            <a:r>
              <a:rPr lang="zh-CN" altLang="en-US">
                <a:ea typeface="+mn-lt"/>
                <a:cs typeface="+mn-lt"/>
              </a:rPr>
              <a:t> </a:t>
            </a:r>
            <a:r>
              <a:rPr lang="en-US" altLang="zh-CN">
                <a:ea typeface="+mn-lt"/>
                <a:cs typeface="+mn-lt"/>
              </a:rPr>
              <a:t>and</a:t>
            </a:r>
            <a:r>
              <a:rPr lang="zh-CN" altLang="en-US">
                <a:ea typeface="+mn-lt"/>
                <a:cs typeface="+mn-lt"/>
              </a:rPr>
              <a:t> </a:t>
            </a:r>
            <a:r>
              <a:rPr lang="en-US" altLang="zh-CN">
                <a:ea typeface="+mn-lt"/>
                <a:cs typeface="+mn-lt"/>
              </a:rPr>
              <a:t>Applications,</a:t>
            </a:r>
            <a:r>
              <a:rPr lang="zh-CN" altLang="en-US">
                <a:ea typeface="+mn-lt"/>
                <a:cs typeface="+mn-lt"/>
              </a:rPr>
              <a:t> </a:t>
            </a:r>
            <a:r>
              <a:rPr lang="en-US" altLang="zh-CN">
                <a:ea typeface="+mn-lt"/>
                <a:cs typeface="+mn-lt"/>
              </a:rPr>
              <a:t>2015</a:t>
            </a:r>
            <a:endParaRPr lang="zh-CN">
              <a:cs typeface="Calibri"/>
            </a:endParaRPr>
          </a:p>
        </p:txBody>
      </p:sp>
    </p:spTree>
    <p:extLst>
      <p:ext uri="{BB962C8B-B14F-4D97-AF65-F5344CB8AC3E}">
        <p14:creationId xmlns:p14="http://schemas.microsoft.com/office/powerpoint/2010/main" val="945311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239201-42FA-4DB2-B289-C515C2FEB8AA}"/>
              </a:ext>
            </a:extLst>
          </p:cNvPr>
          <p:cNvSpPr>
            <a:spLocks noGrp="1"/>
          </p:cNvSpPr>
          <p:nvPr>
            <p:ph type="title"/>
          </p:nvPr>
        </p:nvSpPr>
        <p:spPr>
          <a:xfrm>
            <a:off x="1084384" y="2018079"/>
            <a:ext cx="10515600" cy="1325563"/>
          </a:xfrm>
        </p:spPr>
        <p:txBody>
          <a:bodyPr>
            <a:noAutofit/>
          </a:bodyPr>
          <a:lstStyle/>
          <a:p>
            <a:r>
              <a:rPr lang="en-US" sz="9600"/>
              <a:t>Thank you.</a:t>
            </a:r>
          </a:p>
        </p:txBody>
      </p:sp>
    </p:spTree>
    <p:extLst>
      <p:ext uri="{BB962C8B-B14F-4D97-AF65-F5344CB8AC3E}">
        <p14:creationId xmlns:p14="http://schemas.microsoft.com/office/powerpoint/2010/main" val="1620694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2226A-2924-48E0-9BB7-45BF30E0A411}"/>
              </a:ext>
            </a:extLst>
          </p:cNvPr>
          <p:cNvSpPr>
            <a:spLocks noGrp="1"/>
          </p:cNvSpPr>
          <p:nvPr>
            <p:ph type="title"/>
          </p:nvPr>
        </p:nvSpPr>
        <p:spPr/>
        <p:txBody>
          <a:bodyPr/>
          <a:lstStyle/>
          <a:p>
            <a:r>
              <a:rPr lang="en-US"/>
              <a:t>Background</a:t>
            </a:r>
          </a:p>
        </p:txBody>
      </p:sp>
      <p:sp>
        <p:nvSpPr>
          <p:cNvPr id="3" name="内容占位符 2">
            <a:extLst>
              <a:ext uri="{FF2B5EF4-FFF2-40B4-BE49-F238E27FC236}">
                <a16:creationId xmlns:a16="http://schemas.microsoft.com/office/drawing/2014/main" id="{0CAB804E-8116-4790-B240-B805BBBA76E9}"/>
              </a:ext>
            </a:extLst>
          </p:cNvPr>
          <p:cNvSpPr>
            <a:spLocks noGrp="1"/>
          </p:cNvSpPr>
          <p:nvPr>
            <p:ph idx="1"/>
          </p:nvPr>
        </p:nvSpPr>
        <p:spPr/>
        <p:txBody>
          <a:bodyPr vert="horz" lIns="91440" tIns="45720" rIns="91440" bIns="45720" rtlCol="0" anchor="t">
            <a:normAutofit/>
          </a:bodyPr>
          <a:lstStyle/>
          <a:p>
            <a:r>
              <a:rPr lang="en-US"/>
              <a:t>Gesture recognition is a topic in computer science and language technology with the goal of interpreting human gestures to computers via mathematical algorithms.</a:t>
            </a:r>
          </a:p>
          <a:p>
            <a:r>
              <a:rPr lang="en-US"/>
              <a:t>Gesture recognition can be seen as a way for computers to begin to understand human body language, thus building a richer bridge between machines and humans than primitive text user interfaces or even GUI.</a:t>
            </a:r>
            <a:endParaRPr lang="en-US">
              <a:cs typeface="Calibri"/>
            </a:endParaRPr>
          </a:p>
        </p:txBody>
      </p:sp>
    </p:spTree>
    <p:extLst>
      <p:ext uri="{BB962C8B-B14F-4D97-AF65-F5344CB8AC3E}">
        <p14:creationId xmlns:p14="http://schemas.microsoft.com/office/powerpoint/2010/main" val="2478541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AC2E07-36F8-415A-86C6-8933AE67F1B6}"/>
              </a:ext>
            </a:extLst>
          </p:cNvPr>
          <p:cNvSpPr>
            <a:spLocks noGrp="1"/>
          </p:cNvSpPr>
          <p:nvPr>
            <p:ph type="title"/>
          </p:nvPr>
        </p:nvSpPr>
        <p:spPr/>
        <p:txBody>
          <a:bodyPr/>
          <a:lstStyle/>
          <a:p>
            <a:r>
              <a:rPr lang="en-US"/>
              <a:t>Application</a:t>
            </a:r>
          </a:p>
        </p:txBody>
      </p:sp>
      <p:sp>
        <p:nvSpPr>
          <p:cNvPr id="3" name="内容占位符 2">
            <a:extLst>
              <a:ext uri="{FF2B5EF4-FFF2-40B4-BE49-F238E27FC236}">
                <a16:creationId xmlns:a16="http://schemas.microsoft.com/office/drawing/2014/main" id="{67281918-8956-444D-AD39-4ADFA40C9D86}"/>
              </a:ext>
            </a:extLst>
          </p:cNvPr>
          <p:cNvSpPr>
            <a:spLocks noGrp="1"/>
          </p:cNvSpPr>
          <p:nvPr>
            <p:ph idx="1"/>
          </p:nvPr>
        </p:nvSpPr>
        <p:spPr/>
        <p:txBody>
          <a:bodyPr/>
          <a:lstStyle/>
          <a:p>
            <a:pPr algn="l">
              <a:buFont typeface="Arial" panose="020B0604020202020204" pitchFamily="34" charset="0"/>
              <a:buChar char="•"/>
            </a:pPr>
            <a:r>
              <a:rPr lang="en-US" b="0" i="0">
                <a:solidFill>
                  <a:srgbClr val="202122"/>
                </a:solidFill>
                <a:effectLst/>
                <a:latin typeface="Arial" panose="020B0604020202020204" pitchFamily="34" charset="0"/>
              </a:rPr>
              <a:t>Automotive sector</a:t>
            </a:r>
          </a:p>
          <a:p>
            <a:pPr algn="l">
              <a:buFont typeface="Arial" panose="020B0604020202020204" pitchFamily="34" charset="0"/>
              <a:buChar char="•"/>
            </a:pPr>
            <a:r>
              <a:rPr lang="en-US" b="0" i="0">
                <a:solidFill>
                  <a:srgbClr val="202122"/>
                </a:solidFill>
                <a:effectLst/>
                <a:latin typeface="Arial" panose="020B0604020202020204" pitchFamily="34" charset="0"/>
              </a:rPr>
              <a:t>Consumer electronics sector</a:t>
            </a:r>
          </a:p>
          <a:p>
            <a:pPr algn="l">
              <a:buFont typeface="Arial" panose="020B0604020202020204" pitchFamily="34" charset="0"/>
              <a:buChar char="•"/>
            </a:pPr>
            <a:r>
              <a:rPr lang="en-US" b="0" i="0">
                <a:solidFill>
                  <a:srgbClr val="202122"/>
                </a:solidFill>
                <a:effectLst/>
                <a:latin typeface="Arial" panose="020B0604020202020204" pitchFamily="34" charset="0"/>
              </a:rPr>
              <a:t>Transit sector</a:t>
            </a:r>
          </a:p>
          <a:p>
            <a:pPr algn="l">
              <a:buFont typeface="Arial" panose="020B0604020202020204" pitchFamily="34" charset="0"/>
              <a:buChar char="•"/>
            </a:pPr>
            <a:r>
              <a:rPr lang="en-US" b="0" i="0">
                <a:solidFill>
                  <a:srgbClr val="202122"/>
                </a:solidFill>
                <a:effectLst/>
                <a:latin typeface="Arial" panose="020B0604020202020204" pitchFamily="34" charset="0"/>
              </a:rPr>
              <a:t>Gaming sector</a:t>
            </a:r>
          </a:p>
          <a:p>
            <a:r>
              <a:rPr lang="en-US" b="0" i="0">
                <a:solidFill>
                  <a:srgbClr val="202122"/>
                </a:solidFill>
                <a:effectLst/>
                <a:latin typeface="Arial" panose="020B0604020202020204" pitchFamily="34" charset="0"/>
              </a:rPr>
              <a:t>To unlock smartphones</a:t>
            </a:r>
          </a:p>
          <a:p>
            <a:pPr algn="l">
              <a:buFont typeface="Arial" panose="020B0604020202020204" pitchFamily="34" charset="0"/>
              <a:buChar char="•"/>
            </a:pPr>
            <a:endParaRPr lang="en-US" b="0" i="0">
              <a:solidFill>
                <a:srgbClr val="202122"/>
              </a:solidFill>
              <a:effectLst/>
              <a:latin typeface="Arial" panose="020B0604020202020204" pitchFamily="34" charset="0"/>
            </a:endParaRPr>
          </a:p>
        </p:txBody>
      </p:sp>
      <p:pic>
        <p:nvPicPr>
          <p:cNvPr id="3074" name="Picture 2" descr="kinect_leap">
            <a:extLst>
              <a:ext uri="{FF2B5EF4-FFF2-40B4-BE49-F238E27FC236}">
                <a16:creationId xmlns:a16="http://schemas.microsoft.com/office/drawing/2014/main" id="{999A5ACC-9261-4FB2-B48C-8B0866C45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907931"/>
            <a:ext cx="5380998" cy="3981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946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B7822-837D-4D53-B736-3A77EA763554}"/>
              </a:ext>
            </a:extLst>
          </p:cNvPr>
          <p:cNvSpPr>
            <a:spLocks noGrp="1"/>
          </p:cNvSpPr>
          <p:nvPr>
            <p:ph type="title"/>
          </p:nvPr>
        </p:nvSpPr>
        <p:spPr/>
        <p:txBody>
          <a:bodyPr/>
          <a:lstStyle/>
          <a:p>
            <a:r>
              <a:rPr lang="en-US" err="1"/>
              <a:t>PyTorch</a:t>
            </a:r>
            <a:endParaRPr lang="en-US"/>
          </a:p>
        </p:txBody>
      </p:sp>
      <p:sp>
        <p:nvSpPr>
          <p:cNvPr id="3" name="内容占位符 2">
            <a:extLst>
              <a:ext uri="{FF2B5EF4-FFF2-40B4-BE49-F238E27FC236}">
                <a16:creationId xmlns:a16="http://schemas.microsoft.com/office/drawing/2014/main" id="{07D6DC54-4E65-402B-80A1-F9BE6BB8862D}"/>
              </a:ext>
            </a:extLst>
          </p:cNvPr>
          <p:cNvSpPr>
            <a:spLocks noGrp="1"/>
          </p:cNvSpPr>
          <p:nvPr>
            <p:ph idx="1"/>
          </p:nvPr>
        </p:nvSpPr>
        <p:spPr/>
        <p:txBody>
          <a:bodyPr vert="horz" lIns="91440" tIns="45720" rIns="91440" bIns="45720" rtlCol="0" anchor="t">
            <a:normAutofit/>
          </a:bodyPr>
          <a:lstStyle/>
          <a:p>
            <a:r>
              <a:rPr lang="en-US" err="1"/>
              <a:t>PyTorch</a:t>
            </a:r>
            <a:r>
              <a:rPr lang="en-US"/>
              <a:t> is an open source machine learning library based on the Torch library</a:t>
            </a:r>
            <a:endParaRPr lang="en-US">
              <a:cs typeface="Calibri"/>
            </a:endParaRPr>
          </a:p>
          <a:p>
            <a:r>
              <a:rPr lang="en-US"/>
              <a:t>Primarily developed by Facebook's AI Research lab (FAIR).</a:t>
            </a:r>
          </a:p>
          <a:p>
            <a:r>
              <a:rPr lang="en-US">
                <a:cs typeface="Calibri"/>
              </a:rPr>
              <a:t>Why </a:t>
            </a:r>
            <a:r>
              <a:rPr lang="en-US" err="1">
                <a:cs typeface="Calibri"/>
              </a:rPr>
              <a:t>PyTorch</a:t>
            </a:r>
            <a:r>
              <a:rPr lang="en-US">
                <a:cs typeface="Calibri"/>
              </a:rPr>
              <a:t>?</a:t>
            </a:r>
          </a:p>
          <a:p>
            <a:pPr lvl="1"/>
            <a:r>
              <a:rPr lang="en-US">
                <a:ea typeface="+mn-lt"/>
                <a:cs typeface="+mn-lt"/>
              </a:rPr>
              <a:t>Quick start</a:t>
            </a:r>
          </a:p>
          <a:p>
            <a:pPr lvl="1"/>
            <a:r>
              <a:rPr lang="en-US">
                <a:ea typeface="+mn-lt"/>
                <a:cs typeface="+mn-lt"/>
              </a:rPr>
              <a:t>The code is concise and flexible;</a:t>
            </a:r>
          </a:p>
          <a:p>
            <a:pPr lvl="1"/>
            <a:r>
              <a:rPr lang="en-US">
                <a:cs typeface="Calibri"/>
              </a:rPr>
              <a:t>Convenience to debug;</a:t>
            </a:r>
          </a:p>
          <a:p>
            <a:pPr lvl="1"/>
            <a:r>
              <a:rPr lang="en-US">
                <a:cs typeface="Calibri"/>
              </a:rPr>
              <a:t>Many developers;</a:t>
            </a:r>
          </a:p>
          <a:p>
            <a:pPr lvl="1"/>
            <a:r>
              <a:rPr lang="en-US">
                <a:cs typeface="Calibri"/>
              </a:rPr>
              <a:t>Backed up big tree.</a:t>
            </a:r>
          </a:p>
        </p:txBody>
      </p:sp>
      <p:pic>
        <p:nvPicPr>
          <p:cNvPr id="4" name="图片 3">
            <a:extLst>
              <a:ext uri="{FF2B5EF4-FFF2-40B4-BE49-F238E27FC236}">
                <a16:creationId xmlns:a16="http://schemas.microsoft.com/office/drawing/2014/main" id="{7C21A9E7-1182-4095-B454-18F85D4C0602}"/>
              </a:ext>
            </a:extLst>
          </p:cNvPr>
          <p:cNvPicPr>
            <a:picLocks noChangeAspect="1"/>
          </p:cNvPicPr>
          <p:nvPr/>
        </p:nvPicPr>
        <p:blipFill>
          <a:blip r:embed="rId3"/>
          <a:stretch>
            <a:fillRect/>
          </a:stretch>
        </p:blipFill>
        <p:spPr>
          <a:xfrm>
            <a:off x="8627640" y="4368138"/>
            <a:ext cx="2423370" cy="617273"/>
          </a:xfrm>
          <a:prstGeom prst="rect">
            <a:avLst/>
          </a:prstGeom>
        </p:spPr>
      </p:pic>
    </p:spTree>
    <p:extLst>
      <p:ext uri="{BB962C8B-B14F-4D97-AF65-F5344CB8AC3E}">
        <p14:creationId xmlns:p14="http://schemas.microsoft.com/office/powerpoint/2010/main" val="1882379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DF2B1-2B65-48CF-8BDC-FE05C1816EB8}"/>
              </a:ext>
            </a:extLst>
          </p:cNvPr>
          <p:cNvSpPr>
            <a:spLocks noGrp="1"/>
          </p:cNvSpPr>
          <p:nvPr>
            <p:ph type="title"/>
          </p:nvPr>
        </p:nvSpPr>
        <p:spPr/>
        <p:txBody>
          <a:bodyPr/>
          <a:lstStyle/>
          <a:p>
            <a:r>
              <a:rPr lang="en-US"/>
              <a:t>Dataset-1</a:t>
            </a:r>
          </a:p>
        </p:txBody>
      </p:sp>
      <p:sp>
        <p:nvSpPr>
          <p:cNvPr id="3" name="内容占位符 2">
            <a:extLst>
              <a:ext uri="{FF2B5EF4-FFF2-40B4-BE49-F238E27FC236}">
                <a16:creationId xmlns:a16="http://schemas.microsoft.com/office/drawing/2014/main" id="{8619504F-4E4E-4F9D-BD3B-76FEDEB1FB19}"/>
              </a:ext>
            </a:extLst>
          </p:cNvPr>
          <p:cNvSpPr>
            <a:spLocks noGrp="1"/>
          </p:cNvSpPr>
          <p:nvPr>
            <p:ph idx="1"/>
          </p:nvPr>
        </p:nvSpPr>
        <p:spPr/>
        <p:txBody>
          <a:bodyPr/>
          <a:lstStyle/>
          <a:p>
            <a:r>
              <a:rPr lang="en-US" b="1" i="0">
                <a:solidFill>
                  <a:srgbClr val="000000"/>
                </a:solidFill>
                <a:effectLst/>
                <a:latin typeface="Times New Roman" panose="02020603050405020304" pitchFamily="18" charset="0"/>
              </a:rPr>
              <a:t>Microsoft Kinect and Leap Motion</a:t>
            </a:r>
          </a:p>
          <a:p>
            <a:pPr lvl="1"/>
            <a:r>
              <a:rPr lang="en-US" i="0">
                <a:solidFill>
                  <a:srgbClr val="000000"/>
                </a:solidFill>
                <a:effectLst/>
                <a:latin typeface="Times New Roman" panose="02020603050405020304" pitchFamily="18" charset="0"/>
              </a:rPr>
              <a:t>Label: repetition of number from 1-10</a:t>
            </a:r>
          </a:p>
          <a:p>
            <a:endParaRPr lang="en-US"/>
          </a:p>
        </p:txBody>
      </p:sp>
      <p:pic>
        <p:nvPicPr>
          <p:cNvPr id="5" name="图片 4" descr="人站在厨房里&#10;&#10;描述已自动生成">
            <a:extLst>
              <a:ext uri="{FF2B5EF4-FFF2-40B4-BE49-F238E27FC236}">
                <a16:creationId xmlns:a16="http://schemas.microsoft.com/office/drawing/2014/main" id="{ACD868BF-8192-47B4-B4EF-1A11E1451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009" y="3105882"/>
            <a:ext cx="3725008" cy="2793756"/>
          </a:xfrm>
          <a:prstGeom prst="rect">
            <a:avLst/>
          </a:prstGeom>
        </p:spPr>
      </p:pic>
      <p:pic>
        <p:nvPicPr>
          <p:cNvPr id="7" name="图片 6" descr="图片包含 人, 室内, 男人, 前&#10;&#10;描述已自动生成">
            <a:extLst>
              <a:ext uri="{FF2B5EF4-FFF2-40B4-BE49-F238E27FC236}">
                <a16:creationId xmlns:a16="http://schemas.microsoft.com/office/drawing/2014/main" id="{CBC86322-13AF-44B1-ACFB-BAD9296E9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2990" y="3105882"/>
            <a:ext cx="3907214" cy="2930410"/>
          </a:xfrm>
          <a:prstGeom prst="rect">
            <a:avLst/>
          </a:prstGeom>
        </p:spPr>
      </p:pic>
    </p:spTree>
    <p:extLst>
      <p:ext uri="{BB962C8B-B14F-4D97-AF65-F5344CB8AC3E}">
        <p14:creationId xmlns:p14="http://schemas.microsoft.com/office/powerpoint/2010/main" val="886569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6875-4C5C-4845-A329-6A1197FBD6D3}"/>
              </a:ext>
            </a:extLst>
          </p:cNvPr>
          <p:cNvSpPr>
            <a:spLocks noGrp="1"/>
          </p:cNvSpPr>
          <p:nvPr>
            <p:ph type="title"/>
          </p:nvPr>
        </p:nvSpPr>
        <p:spPr/>
        <p:txBody>
          <a:bodyPr/>
          <a:lstStyle/>
          <a:p>
            <a:r>
              <a:rPr lang="en-US"/>
              <a:t>Dataset-2</a:t>
            </a:r>
          </a:p>
        </p:txBody>
      </p:sp>
      <p:sp>
        <p:nvSpPr>
          <p:cNvPr id="3" name="内容占位符 2">
            <a:extLst>
              <a:ext uri="{FF2B5EF4-FFF2-40B4-BE49-F238E27FC236}">
                <a16:creationId xmlns:a16="http://schemas.microsoft.com/office/drawing/2014/main" id="{3E467023-BFE1-4339-AA76-F44E9F090A51}"/>
              </a:ext>
            </a:extLst>
          </p:cNvPr>
          <p:cNvSpPr>
            <a:spLocks noGrp="1"/>
          </p:cNvSpPr>
          <p:nvPr>
            <p:ph idx="1"/>
          </p:nvPr>
        </p:nvSpPr>
        <p:spPr/>
        <p:txBody>
          <a:bodyPr vert="horz" lIns="91440" tIns="45720" rIns="91440" bIns="45720" rtlCol="0" anchor="t">
            <a:normAutofit/>
          </a:bodyPr>
          <a:lstStyle/>
          <a:p>
            <a:r>
              <a:rPr lang="en-US" b="1">
                <a:solidFill>
                  <a:srgbClr val="000000"/>
                </a:solidFill>
                <a:latin typeface="Times New Roman"/>
                <a:cs typeface="Times New Roman"/>
              </a:rPr>
              <a:t>Sign Language MNIST</a:t>
            </a:r>
          </a:p>
          <a:p>
            <a:pPr lvl="1"/>
            <a:r>
              <a:rPr lang="en-US">
                <a:solidFill>
                  <a:srgbClr val="000000"/>
                </a:solidFill>
                <a:latin typeface="Times New Roman"/>
                <a:cs typeface="Times New Roman"/>
              </a:rPr>
              <a:t>Label: letters from A-Z</a:t>
            </a:r>
            <a:endParaRPr lang="en-US">
              <a:solidFill>
                <a:srgbClr val="000000"/>
              </a:solidFill>
              <a:latin typeface="Times New Roman" panose="02020603050405020304" pitchFamily="18" charset="0"/>
              <a:cs typeface="Times New Roman"/>
            </a:endParaRPr>
          </a:p>
          <a:p>
            <a:pPr marL="457200" lvl="1" indent="0">
              <a:buNone/>
            </a:pPr>
            <a:r>
              <a:rPr lang="en-US">
                <a:solidFill>
                  <a:srgbClr val="000000"/>
                </a:solidFill>
                <a:latin typeface="Times New Roman"/>
                <a:cs typeface="Times New Roman"/>
              </a:rPr>
              <a:t> (without J and Z)</a:t>
            </a:r>
            <a:endParaRPr lang="en-US">
              <a:solidFill>
                <a:srgbClr val="000000"/>
              </a:solidFill>
              <a:latin typeface="Times New Roman" panose="02020603050405020304" pitchFamily="18" charset="0"/>
              <a:cs typeface="Times New Roman"/>
            </a:endParaRPr>
          </a:p>
        </p:txBody>
      </p:sp>
      <p:pic>
        <p:nvPicPr>
          <p:cNvPr id="4" name="图片 3">
            <a:extLst>
              <a:ext uri="{FF2B5EF4-FFF2-40B4-BE49-F238E27FC236}">
                <a16:creationId xmlns:a16="http://schemas.microsoft.com/office/drawing/2014/main" id="{CA5F7546-9ADB-49F7-A161-B62DE87248DB}"/>
              </a:ext>
            </a:extLst>
          </p:cNvPr>
          <p:cNvPicPr>
            <a:picLocks noChangeAspect="1"/>
          </p:cNvPicPr>
          <p:nvPr/>
        </p:nvPicPr>
        <p:blipFill>
          <a:blip r:embed="rId2"/>
          <a:stretch>
            <a:fillRect/>
          </a:stretch>
        </p:blipFill>
        <p:spPr>
          <a:xfrm>
            <a:off x="4784774" y="1056527"/>
            <a:ext cx="6869771" cy="4870451"/>
          </a:xfrm>
          <a:prstGeom prst="rect">
            <a:avLst/>
          </a:prstGeom>
        </p:spPr>
      </p:pic>
    </p:spTree>
    <p:extLst>
      <p:ext uri="{BB962C8B-B14F-4D97-AF65-F5344CB8AC3E}">
        <p14:creationId xmlns:p14="http://schemas.microsoft.com/office/powerpoint/2010/main" val="458308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978A8-83C8-47FF-BFD6-028CAF2BEC4E}"/>
              </a:ext>
            </a:extLst>
          </p:cNvPr>
          <p:cNvSpPr>
            <a:spLocks noGrp="1"/>
          </p:cNvSpPr>
          <p:nvPr>
            <p:ph type="title"/>
          </p:nvPr>
        </p:nvSpPr>
        <p:spPr/>
        <p:txBody>
          <a:bodyPr/>
          <a:lstStyle/>
          <a:p>
            <a:r>
              <a:rPr lang="en-US"/>
              <a:t>Neural Network Model</a:t>
            </a:r>
          </a:p>
        </p:txBody>
      </p:sp>
      <p:sp>
        <p:nvSpPr>
          <p:cNvPr id="3" name="内容占位符 2">
            <a:extLst>
              <a:ext uri="{FF2B5EF4-FFF2-40B4-BE49-F238E27FC236}">
                <a16:creationId xmlns:a16="http://schemas.microsoft.com/office/drawing/2014/main" id="{538D9E92-33FA-4F62-9531-325F10E6AE15}"/>
              </a:ext>
            </a:extLst>
          </p:cNvPr>
          <p:cNvSpPr>
            <a:spLocks noGrp="1"/>
          </p:cNvSpPr>
          <p:nvPr>
            <p:ph idx="1"/>
          </p:nvPr>
        </p:nvSpPr>
        <p:spPr/>
        <p:txBody>
          <a:bodyPr/>
          <a:lstStyle/>
          <a:p>
            <a:r>
              <a:rPr lang="en-US" err="1"/>
              <a:t>LeNet</a:t>
            </a:r>
            <a:endParaRPr lang="en-US"/>
          </a:p>
          <a:p>
            <a:endParaRPr lang="en-US"/>
          </a:p>
        </p:txBody>
      </p:sp>
      <p:pic>
        <p:nvPicPr>
          <p:cNvPr id="1028" name="Picture 4" descr="Build Lenet from Scratch. Lenet is a classic example of… | by Gary(Chang,  Chih-Chun) | Deep Learning#g | Medium">
            <a:extLst>
              <a:ext uri="{FF2B5EF4-FFF2-40B4-BE49-F238E27FC236}">
                <a16:creationId xmlns:a16="http://schemas.microsoft.com/office/drawing/2014/main" id="{CB33561B-821C-4548-841D-63BE1314DF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037" y="2793524"/>
            <a:ext cx="9580148" cy="261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540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F4F2190-0F5B-4D74-BE64-65EC1505F1BB}"/>
              </a:ext>
            </a:extLst>
          </p:cNvPr>
          <p:cNvSpPr>
            <a:spLocks noGrp="1"/>
          </p:cNvSpPr>
          <p:nvPr>
            <p:ph idx="1"/>
          </p:nvPr>
        </p:nvSpPr>
        <p:spPr>
          <a:xfrm>
            <a:off x="838200" y="677050"/>
            <a:ext cx="10515600" cy="4351338"/>
          </a:xfrm>
        </p:spPr>
        <p:txBody>
          <a:bodyPr/>
          <a:lstStyle/>
          <a:p>
            <a:r>
              <a:rPr lang="en-US" err="1"/>
              <a:t>ResNet</a:t>
            </a:r>
            <a:endParaRPr lang="en-US"/>
          </a:p>
          <a:p>
            <a:pPr marL="457200" lvl="1" indent="0">
              <a:buNone/>
            </a:pPr>
            <a:endParaRPr lang="en-US"/>
          </a:p>
        </p:txBody>
      </p:sp>
      <p:pic>
        <p:nvPicPr>
          <p:cNvPr id="2" name="图片 3" descr="图示&#10;&#10;已自动生成说明">
            <a:extLst>
              <a:ext uri="{FF2B5EF4-FFF2-40B4-BE49-F238E27FC236}">
                <a16:creationId xmlns:a16="http://schemas.microsoft.com/office/drawing/2014/main" id="{D4E074D4-4D34-414E-918C-A4A2BF796659}"/>
              </a:ext>
            </a:extLst>
          </p:cNvPr>
          <p:cNvPicPr>
            <a:picLocks noChangeAspect="1"/>
          </p:cNvPicPr>
          <p:nvPr/>
        </p:nvPicPr>
        <p:blipFill>
          <a:blip r:embed="rId2"/>
          <a:stretch>
            <a:fillRect/>
          </a:stretch>
        </p:blipFill>
        <p:spPr>
          <a:xfrm>
            <a:off x="6037943" y="1969138"/>
            <a:ext cx="5377542" cy="2547189"/>
          </a:xfrm>
          <a:prstGeom prst="rect">
            <a:avLst/>
          </a:prstGeom>
        </p:spPr>
      </p:pic>
      <p:pic>
        <p:nvPicPr>
          <p:cNvPr id="4" name="图片 4" descr="图表&#10;&#10;已自动生成说明">
            <a:extLst>
              <a:ext uri="{FF2B5EF4-FFF2-40B4-BE49-F238E27FC236}">
                <a16:creationId xmlns:a16="http://schemas.microsoft.com/office/drawing/2014/main" id="{B5E11345-0CF2-41B7-AF3C-D2DC5E7571C1}"/>
              </a:ext>
            </a:extLst>
          </p:cNvPr>
          <p:cNvPicPr>
            <a:picLocks noChangeAspect="1"/>
          </p:cNvPicPr>
          <p:nvPr/>
        </p:nvPicPr>
        <p:blipFill>
          <a:blip r:embed="rId3"/>
          <a:stretch>
            <a:fillRect/>
          </a:stretch>
        </p:blipFill>
        <p:spPr>
          <a:xfrm>
            <a:off x="573314" y="2466901"/>
            <a:ext cx="5725885" cy="1924198"/>
          </a:xfrm>
          <a:prstGeom prst="rect">
            <a:avLst/>
          </a:prstGeom>
        </p:spPr>
      </p:pic>
      <p:sp>
        <p:nvSpPr>
          <p:cNvPr id="5" name="文本框 4">
            <a:extLst>
              <a:ext uri="{FF2B5EF4-FFF2-40B4-BE49-F238E27FC236}">
                <a16:creationId xmlns:a16="http://schemas.microsoft.com/office/drawing/2014/main" id="{55FAB4C1-65DE-46EF-8C22-65A9EE3F5CAF}"/>
              </a:ext>
            </a:extLst>
          </p:cNvPr>
          <p:cNvSpPr txBox="1"/>
          <p:nvPr/>
        </p:nvSpPr>
        <p:spPr>
          <a:xfrm>
            <a:off x="7518400" y="50292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ea typeface="等线"/>
                <a:cs typeface="Calibri"/>
              </a:rPr>
              <a:t>Residual Learning Block</a:t>
            </a:r>
          </a:p>
        </p:txBody>
      </p:sp>
      <p:sp>
        <p:nvSpPr>
          <p:cNvPr id="7" name="文本框 6">
            <a:extLst>
              <a:ext uri="{FF2B5EF4-FFF2-40B4-BE49-F238E27FC236}">
                <a16:creationId xmlns:a16="http://schemas.microsoft.com/office/drawing/2014/main" id="{20D7129A-4338-4603-9B84-882D61A802D6}"/>
              </a:ext>
            </a:extLst>
          </p:cNvPr>
          <p:cNvSpPr txBox="1"/>
          <p:nvPr/>
        </p:nvSpPr>
        <p:spPr>
          <a:xfrm>
            <a:off x="2063750" y="503192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ea typeface="等线"/>
              </a:rPr>
              <a:t>Degradation Problem</a:t>
            </a:r>
            <a:endParaRPr lang="zh-CN"/>
          </a:p>
        </p:txBody>
      </p:sp>
      <p:pic>
        <p:nvPicPr>
          <p:cNvPr id="8" name="图片 8">
            <a:extLst>
              <a:ext uri="{FF2B5EF4-FFF2-40B4-BE49-F238E27FC236}">
                <a16:creationId xmlns:a16="http://schemas.microsoft.com/office/drawing/2014/main" id="{99DEEA2B-ECA8-44E8-A334-291C943EFEF1}"/>
              </a:ext>
            </a:extLst>
          </p:cNvPr>
          <p:cNvPicPr>
            <a:picLocks noChangeAspect="1"/>
          </p:cNvPicPr>
          <p:nvPr/>
        </p:nvPicPr>
        <p:blipFill>
          <a:blip r:embed="rId4"/>
          <a:stretch>
            <a:fillRect/>
          </a:stretch>
        </p:blipFill>
        <p:spPr>
          <a:xfrm>
            <a:off x="7448096" y="4387397"/>
            <a:ext cx="626836" cy="383721"/>
          </a:xfrm>
          <a:prstGeom prst="rect">
            <a:avLst/>
          </a:prstGeom>
        </p:spPr>
      </p:pic>
    </p:spTree>
    <p:extLst>
      <p:ext uri="{BB962C8B-B14F-4D97-AF65-F5344CB8AC3E}">
        <p14:creationId xmlns:p14="http://schemas.microsoft.com/office/powerpoint/2010/main" val="3803563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7CC08-DD17-4EC1-B83F-0D03FCA74972}"/>
              </a:ext>
            </a:extLst>
          </p:cNvPr>
          <p:cNvSpPr>
            <a:spLocks noGrp="1"/>
          </p:cNvSpPr>
          <p:nvPr>
            <p:ph type="title"/>
          </p:nvPr>
        </p:nvSpPr>
        <p:spPr/>
        <p:txBody>
          <a:bodyPr/>
          <a:lstStyle/>
          <a:p>
            <a:r>
              <a:rPr lang="en-US"/>
              <a:t>Target</a:t>
            </a:r>
          </a:p>
        </p:txBody>
      </p:sp>
      <p:sp>
        <p:nvSpPr>
          <p:cNvPr id="3" name="内容占位符 2">
            <a:extLst>
              <a:ext uri="{FF2B5EF4-FFF2-40B4-BE49-F238E27FC236}">
                <a16:creationId xmlns:a16="http://schemas.microsoft.com/office/drawing/2014/main" id="{E03A4CBE-4BA3-4D66-B4EA-A817EC044D3A}"/>
              </a:ext>
            </a:extLst>
          </p:cNvPr>
          <p:cNvSpPr>
            <a:spLocks noGrp="1"/>
          </p:cNvSpPr>
          <p:nvPr>
            <p:ph idx="1"/>
          </p:nvPr>
        </p:nvSpPr>
        <p:spPr/>
        <p:txBody>
          <a:bodyPr vert="horz" lIns="91440" tIns="45720" rIns="91440" bIns="45720" rtlCol="0" anchor="t">
            <a:normAutofit/>
          </a:bodyPr>
          <a:lstStyle/>
          <a:p>
            <a:r>
              <a:rPr lang="en-US"/>
              <a:t>Our final target is to make the machine have the ability to recognize the meaning of each gesture shown in the images.</a:t>
            </a:r>
          </a:p>
          <a:p>
            <a:endParaRPr lang="en-US"/>
          </a:p>
          <a:p>
            <a:r>
              <a:rPr lang="en-US"/>
              <a:t>Furthermore, depending on complexity and time consumption, we would like to identify the skeleton of each hand. Some thoughts to achieve that would be signing those points in image with high weights.</a:t>
            </a:r>
            <a:endParaRPr lang="en-US">
              <a:cs typeface="Calibri"/>
            </a:endParaRPr>
          </a:p>
        </p:txBody>
      </p:sp>
    </p:spTree>
    <p:extLst>
      <p:ext uri="{BB962C8B-B14F-4D97-AF65-F5344CB8AC3E}">
        <p14:creationId xmlns:p14="http://schemas.microsoft.com/office/powerpoint/2010/main" val="89477495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3</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主题​​</vt:lpstr>
      <vt:lpstr>Gesture Recognition based on PyTorch</vt:lpstr>
      <vt:lpstr>Background</vt:lpstr>
      <vt:lpstr>Application</vt:lpstr>
      <vt:lpstr>PyTorch</vt:lpstr>
      <vt:lpstr>Dataset-1</vt:lpstr>
      <vt:lpstr>Dataset-2</vt:lpstr>
      <vt:lpstr>Neural Network Model</vt:lpstr>
      <vt:lpstr>PowerPoint Presentation</vt:lpstr>
      <vt:lpstr>Target</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Gesture Recognition based Pytorch</dc:title>
  <dc:creator>hou runlin</dc:creator>
  <cp:revision>2</cp:revision>
  <dcterms:created xsi:type="dcterms:W3CDTF">2020-10-21T19:28:32Z</dcterms:created>
  <dcterms:modified xsi:type="dcterms:W3CDTF">2020-12-02T02:22:03Z</dcterms:modified>
</cp:coreProperties>
</file>